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2" r:id="rId3"/>
    <p:sldId id="273" r:id="rId4"/>
    <p:sldId id="274" r:id="rId5"/>
    <p:sldId id="276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267"/>
    <a:srgbClr val="FFC000"/>
    <a:srgbClr val="9563AA"/>
    <a:srgbClr val="13B794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2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84571"/>
            <a:ext cx="9144000" cy="2888857"/>
          </a:xfrm>
          <a:noFill/>
        </p:spPr>
        <p:txBody>
          <a:bodyPr anchor="ctr" anchorCtr="0">
            <a:normAutofit/>
          </a:bodyPr>
          <a:lstStyle/>
          <a:p>
            <a:r>
              <a:rPr lang="fr-FR" sz="5400" b="1" dirty="0">
                <a:solidFill>
                  <a:srgbClr val="7030A0"/>
                </a:solidFill>
              </a:rPr>
              <a:t>Stratégie 1:</a:t>
            </a:r>
            <a:br>
              <a:rPr lang="fr-FR" b="1" dirty="0">
                <a:solidFill>
                  <a:srgbClr val="FEFEFE"/>
                </a:solidFill>
              </a:rPr>
            </a:br>
            <a:r>
              <a:rPr lang="fr-FR" sz="4800" b="1" dirty="0"/>
              <a:t>Comprendre le sens d’un mot.</a:t>
            </a:r>
            <a:endParaRPr lang="fr-FR" b="1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962033"/>
            <a:ext cx="9144000" cy="750536"/>
          </a:xfrm>
        </p:spPr>
        <p:txBody>
          <a:bodyPr>
            <a:normAutofit/>
          </a:bodyPr>
          <a:lstStyle/>
          <a:p>
            <a:r>
              <a:rPr lang="fr-FR" sz="4400" dirty="0">
                <a:solidFill>
                  <a:srgbClr val="002060"/>
                </a:solidFill>
              </a:rPr>
              <a:t>Rituel </a:t>
            </a:r>
            <a:r>
              <a:rPr lang="fr-FR" sz="4400" dirty="0"/>
              <a:t>– semaine 2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1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2D25C640-F95F-F969-3DD5-4F3CA5B0D5F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3675" y="5956087"/>
            <a:ext cx="1062526" cy="68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515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1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B7524F50-1876-8AC0-A39E-3200F43AC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4043"/>
            <a:ext cx="10515600" cy="5052170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fr-FR" sz="4800" b="0" i="0" u="none" strike="noStrike" baseline="0" dirty="0">
                <a:latin typeface="AGaramondPro-Regular"/>
              </a:rPr>
              <a:t>Parmi eux, il y avait le duc de </a:t>
            </a:r>
            <a:r>
              <a:rPr lang="fr-FR" sz="4800" b="0" i="0" u="none" strike="noStrike" baseline="0" dirty="0" err="1">
                <a:latin typeface="AGaramondPro-Regular"/>
              </a:rPr>
              <a:t>Tintagel</a:t>
            </a:r>
            <a:r>
              <a:rPr lang="fr-FR" sz="4800" b="0" i="0" u="none" strike="noStrike" baseline="0" dirty="0">
                <a:latin typeface="AGaramondPro-Regular"/>
              </a:rPr>
              <a:t> et sa femme, la belle </a:t>
            </a:r>
            <a:r>
              <a:rPr lang="fr-FR" sz="4800" b="0" i="0" u="none" strike="noStrike" baseline="0" dirty="0" err="1">
                <a:latin typeface="AGaramondPro-Regular"/>
              </a:rPr>
              <a:t>Ygerne</a:t>
            </a:r>
            <a:r>
              <a:rPr lang="fr-FR" sz="4800" b="0" i="0" u="none" strike="noStrike" baseline="0" dirty="0">
                <a:latin typeface="AGaramondPro-Regular"/>
              </a:rPr>
              <a:t>. Dès que le roi la vit, il en devint follement amoureux. Mais la belle </a:t>
            </a:r>
            <a:r>
              <a:rPr lang="fr-FR" sz="4800" b="0" i="0" u="none" strike="noStrike" baseline="0" dirty="0" err="1">
                <a:latin typeface="AGaramondPro-Regular"/>
              </a:rPr>
              <a:t>Ygerne</a:t>
            </a:r>
            <a:r>
              <a:rPr lang="fr-FR" sz="4800" b="0" i="0" u="none" strike="noStrike" baseline="0" dirty="0">
                <a:latin typeface="AGaramondPro-Regular"/>
              </a:rPr>
              <a:t> aimait son mari et le roi se désespérait à en mourir. </a:t>
            </a:r>
            <a:r>
              <a:rPr lang="fr-FR" sz="4800" b="0" i="0" u="none" strike="noStrike" baseline="0">
                <a:latin typeface="AGaramondPro-Regular"/>
              </a:rPr>
              <a:t>Il appela Merlin </a:t>
            </a:r>
            <a:r>
              <a:rPr lang="fr-FR" sz="4800" b="0" i="0" u="none" strike="noStrike" baseline="0" dirty="0">
                <a:latin typeface="AGaramondPro-Regular"/>
              </a:rPr>
              <a:t>à son secours et lui exposa son </a:t>
            </a:r>
            <a:r>
              <a:rPr lang="fr-FR" sz="4800" b="1" i="0" u="none" strike="noStrike" baseline="0" dirty="0">
                <a:latin typeface="AGaramondPro-Bold"/>
              </a:rPr>
              <a:t>tourment</a:t>
            </a:r>
            <a:r>
              <a:rPr lang="fr-FR" sz="4800" b="0" i="0" u="none" strike="noStrike" baseline="0" dirty="0">
                <a:latin typeface="AGaramondPro-Regular"/>
              </a:rPr>
              <a:t>.</a:t>
            </a:r>
            <a:endParaRPr lang="fr-FR" sz="23900" dirty="0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30B07435-169D-4980-93B8-7D892FEFD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243" y="180768"/>
            <a:ext cx="3951514" cy="500269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>
                <a:solidFill>
                  <a:srgbClr val="7030A0"/>
                </a:solidFill>
              </a:rPr>
              <a:t>Extrait 1</a:t>
            </a:r>
          </a:p>
        </p:txBody>
      </p:sp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1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B7524F50-1876-8AC0-A39E-3200F43AC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35703"/>
            <a:ext cx="10515600" cy="3741260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fr-FR" sz="4800" b="0" i="0" u="none" strike="noStrike" baseline="0" dirty="0">
                <a:latin typeface="AGaramondPro-Regular"/>
              </a:rPr>
              <a:t>Arthur s’avança vers la pierre, saisit l’épée, tira. Elle vint aussi </a:t>
            </a:r>
            <a:r>
              <a:rPr lang="fr-FR" sz="4800" b="1" i="0" u="none" strike="noStrike" baseline="0" dirty="0">
                <a:latin typeface="AGaramondPro-Bold"/>
              </a:rPr>
              <a:t>aisément </a:t>
            </a:r>
            <a:r>
              <a:rPr lang="fr-FR" sz="4800" b="0" i="0" u="none" strike="noStrike" baseline="0" dirty="0">
                <a:latin typeface="AGaramondPro-Regular"/>
              </a:rPr>
              <a:t>que si elle avait été plantée dans du beurre.</a:t>
            </a:r>
            <a:endParaRPr lang="fr-FR" sz="102800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2958264-3803-809F-BAD4-FF907DBCC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243" y="180768"/>
            <a:ext cx="3951514" cy="500269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>
                <a:solidFill>
                  <a:srgbClr val="7030A0"/>
                </a:solidFill>
              </a:rPr>
              <a:t>Extrait 2</a:t>
            </a:r>
          </a:p>
        </p:txBody>
      </p:sp>
    </p:spTree>
    <p:extLst>
      <p:ext uri="{BB962C8B-B14F-4D97-AF65-F5344CB8AC3E}">
        <p14:creationId xmlns:p14="http://schemas.microsoft.com/office/powerpoint/2010/main" val="2839096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1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B7524F50-1876-8AC0-A39E-3200F43AC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35703"/>
            <a:ext cx="10515600" cy="3741260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fr-FR" sz="4800" b="0" i="0" u="none" strike="noStrike" baseline="0" dirty="0">
                <a:latin typeface="AGaramondPro-Regular"/>
              </a:rPr>
              <a:t>Tous les nobles commencèrent à se disputer pour savoir qui serait le premier à tenter l’entreprise, tant elle semblait facile ! Ils </a:t>
            </a:r>
            <a:r>
              <a:rPr lang="fr-FR" sz="4800" b="1" i="0" u="none" strike="noStrike" baseline="0" dirty="0">
                <a:latin typeface="AGaramondPro-Bold"/>
              </a:rPr>
              <a:t>déchantèrent </a:t>
            </a:r>
            <a:r>
              <a:rPr lang="fr-FR" sz="4800" b="0" i="0" u="none" strike="noStrike" baseline="0" dirty="0">
                <a:latin typeface="AGaramondPro-Regular"/>
              </a:rPr>
              <a:t>vite : aucun ne put enlever l’épée.</a:t>
            </a:r>
            <a:endParaRPr lang="fr-FR" sz="400000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2958264-3803-809F-BAD4-FF907DBCC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243" y="180768"/>
            <a:ext cx="3951514" cy="500269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>
                <a:solidFill>
                  <a:srgbClr val="7030A0"/>
                </a:solidFill>
              </a:rPr>
              <a:t>Extrait 3</a:t>
            </a:r>
          </a:p>
        </p:txBody>
      </p:sp>
    </p:spTree>
    <p:extLst>
      <p:ext uri="{BB962C8B-B14F-4D97-AF65-F5344CB8AC3E}">
        <p14:creationId xmlns:p14="http://schemas.microsoft.com/office/powerpoint/2010/main" val="2550142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2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508009C2-0538-6313-6871-1B4DD999B6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923" y="189000"/>
            <a:ext cx="4486154" cy="64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216634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144</Words>
  <Application>Microsoft Office PowerPoint</Application>
  <PresentationFormat>Grand écran</PresentationFormat>
  <Paragraphs>12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AGaramondPro-Bold</vt:lpstr>
      <vt:lpstr>AGaramondPro-Regular</vt:lpstr>
      <vt:lpstr>Arial</vt:lpstr>
      <vt:lpstr>Calibri</vt:lpstr>
      <vt:lpstr>Calibri Light</vt:lpstr>
      <vt:lpstr>Thème Office</vt:lpstr>
      <vt:lpstr>Stratégie 1: Comprendre le sens d’un mot.</vt:lpstr>
      <vt:lpstr>Extrait 1</vt:lpstr>
      <vt:lpstr>Extrait 2</vt:lpstr>
      <vt:lpstr>Extrait 3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27</cp:revision>
  <dcterms:created xsi:type="dcterms:W3CDTF">2021-07-17T07:25:24Z</dcterms:created>
  <dcterms:modified xsi:type="dcterms:W3CDTF">2022-09-07T22:41:13Z</dcterms:modified>
</cp:coreProperties>
</file>